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9" r:id="rId4"/>
    <p:sldId id="282" r:id="rId5"/>
    <p:sldId id="284" r:id="rId6"/>
    <p:sldId id="260" r:id="rId7"/>
    <p:sldId id="258" r:id="rId8"/>
    <p:sldId id="261" r:id="rId9"/>
    <p:sldId id="285" r:id="rId10"/>
    <p:sldId id="283" r:id="rId11"/>
    <p:sldId id="262" r:id="rId12"/>
    <p:sldId id="263" r:id="rId13"/>
    <p:sldId id="264" r:id="rId14"/>
    <p:sldId id="265" r:id="rId15"/>
    <p:sldId id="266" r:id="rId16"/>
    <p:sldId id="267" r:id="rId17"/>
    <p:sldId id="286" r:id="rId18"/>
    <p:sldId id="287" r:id="rId19"/>
    <p:sldId id="269" r:id="rId20"/>
    <p:sldId id="268" r:id="rId21"/>
    <p:sldId id="270" r:id="rId22"/>
    <p:sldId id="271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1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1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232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9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7426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2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68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1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2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3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2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6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2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9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E56CF-1198-4EA0-A63E-F930C6C982FC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CDFAC04-A745-4EBA-8EF4-F2656514B0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2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Prácticas Profesionalizantes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AR" u="sng" dirty="0" smtClean="0"/>
              <a:t>Alumno</a:t>
            </a:r>
            <a:r>
              <a:rPr lang="es-AR" dirty="0" smtClean="0"/>
              <a:t>: Joaquín Denis Perez</a:t>
            </a:r>
          </a:p>
          <a:p>
            <a:r>
              <a:rPr lang="es-AR" u="sng" dirty="0" smtClean="0"/>
              <a:t>Profesora</a:t>
            </a:r>
            <a:r>
              <a:rPr lang="es-AR" dirty="0" smtClean="0"/>
              <a:t>: Florencia Santinelli</a:t>
            </a:r>
          </a:p>
          <a:p>
            <a:r>
              <a:rPr lang="es-AR" u="sng" dirty="0" smtClean="0"/>
              <a:t>Tema</a:t>
            </a:r>
            <a:r>
              <a:rPr lang="es-AR" dirty="0" smtClean="0"/>
              <a:t>: Proyecto en Sistema de Gestionamiento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21463" y="2768322"/>
            <a:ext cx="5069394" cy="1082552"/>
          </a:xfrm>
          <a:solidFill>
            <a:schemeClr val="tx1">
              <a:alpha val="56000"/>
            </a:schemeClr>
          </a:solidFill>
        </p:spPr>
        <p:txBody>
          <a:bodyPr/>
          <a:lstStyle/>
          <a:p>
            <a:r>
              <a:rPr lang="es-AR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PLANIFICACIÓN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552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8823" y="603460"/>
            <a:ext cx="9313816" cy="1078169"/>
          </a:xfrm>
        </p:spPr>
        <p:txBody>
          <a:bodyPr/>
          <a:lstStyle/>
          <a:p>
            <a:r>
              <a:rPr lang="es-AR" dirty="0" smtClean="0"/>
              <a:t>Objetivos o Metas a alcanzar</a:t>
            </a:r>
            <a:endParaRPr lang="en-US" dirty="0"/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358432"/>
              </p:ext>
            </p:extLst>
          </p:nvPr>
        </p:nvGraphicFramePr>
        <p:xfrm>
          <a:off x="1564640" y="1681629"/>
          <a:ext cx="8127999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917113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881637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3971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Objetivo</a:t>
                      </a:r>
                      <a:r>
                        <a:rPr lang="es-AR" baseline="0" dirty="0" smtClean="0"/>
                        <a:t> General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Objetivo Específico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Resultado Esperado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21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Promover el correcto funcionamiento del cine tanto la comunicación</a:t>
                      </a:r>
                      <a:r>
                        <a:rPr lang="es-ES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y </a:t>
                      </a:r>
                      <a:r>
                        <a:rPr lang="es-ES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atención al público (clientes).</a:t>
                      </a:r>
                      <a:endParaRPr lang="en-US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Brindar buena atención en las ventas y reservas de entradas por medio de software.</a:t>
                      </a:r>
                      <a:endParaRPr lang="en-US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Evitar malos entendidos por falta de organización hacia los clientes (personas no registradas, funciones canceladas, exceso de personas en la sala)</a:t>
                      </a:r>
                      <a:endParaRPr lang="en-US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655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Mantener una buena organización en boletería con los registros de los clientes y las funciones (horarios y fechas límite del mismo).</a:t>
                      </a:r>
                      <a:endParaRPr lang="en-US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519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6140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2958" y="719426"/>
            <a:ext cx="9239866" cy="1646302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¿Qué solucionaría este proyecto?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19423" y="2835988"/>
            <a:ext cx="7766936" cy="1096899"/>
          </a:xfrm>
        </p:spPr>
        <p:txBody>
          <a:bodyPr>
            <a:normAutofit/>
          </a:bodyPr>
          <a:lstStyle/>
          <a:p>
            <a:r>
              <a:rPr lang="es-ES" dirty="0"/>
              <a:t>El objetivo de este sistema informático es mejorar la automatización de gestión de las </a:t>
            </a:r>
            <a:r>
              <a:rPr lang="es-ES" dirty="0" smtClean="0"/>
              <a:t>ventas</a:t>
            </a:r>
            <a:r>
              <a:rPr lang="es-ES" dirty="0"/>
              <a:t> </a:t>
            </a:r>
            <a:r>
              <a:rPr lang="es-ES" dirty="0" smtClean="0"/>
              <a:t>y </a:t>
            </a:r>
            <a:r>
              <a:rPr lang="es-ES" dirty="0"/>
              <a:t>reservas de las </a:t>
            </a:r>
            <a:r>
              <a:rPr lang="es-ES" dirty="0" smtClean="0"/>
              <a:t>entradas </a:t>
            </a:r>
            <a:r>
              <a:rPr lang="es-ES" b="1" dirty="0" smtClean="0"/>
              <a:t>por </a:t>
            </a:r>
            <a:r>
              <a:rPr lang="es-ES" b="1" dirty="0"/>
              <a:t>cada función </a:t>
            </a:r>
            <a:r>
              <a:rPr lang="es-ES" b="1" dirty="0" smtClean="0"/>
              <a:t>diaria.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019423" y="3756816"/>
            <a:ext cx="764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Esto se lleva a cabo a través de un</a:t>
            </a:r>
            <a:r>
              <a:rPr lang="es-A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Sistema Informático automatizado Web y una Aplicación Móvil </a:t>
            </a:r>
            <a:r>
              <a:rPr lang="es-A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para cubrir estas soluciones.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9248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53478" y="366728"/>
            <a:ext cx="8525207" cy="1646302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Actividades a seguir para la realización del proyecto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757646" y="2390503"/>
            <a:ext cx="768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Actividad 1: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Diagnosticar los </a:t>
            </a:r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problemas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7645" y="3137308"/>
            <a:ext cx="623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Actividad 3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Realizar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entrevistas al personal y clientes.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757646" y="2761222"/>
            <a:ext cx="634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Actividad 2: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Marcar los objetivos específicos y generales.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57645" y="3548492"/>
            <a:ext cx="5554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Actividad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Identificar presupuesto del proyecto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57645" y="3954622"/>
            <a:ext cx="569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Actividad </a:t>
            </a:r>
            <a:r>
              <a:rPr lang="es-A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5: Reuniones necesarias para coordinar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57645" y="4319856"/>
            <a:ext cx="5299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Actividad 6: 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Especificación de requerimientos.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57645" y="4702346"/>
            <a:ext cx="10580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Actividad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Realizar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herramientas de especificación (modelado de datos, modelado de procesos).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57645" y="5060959"/>
            <a:ext cx="6652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Actividad 8: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Documentación de especificación del 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sistema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751232" y="5443449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Actividad 9: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Compra de los materiales necesarios.</a:t>
            </a:r>
          </a:p>
          <a:p>
            <a:endParaRPr lang="en-U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57645" y="5820922"/>
            <a:ext cx="7411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Actividad 10: LLevar a cabo la realización del sistema del proyecto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57645" y="6178483"/>
            <a:ext cx="820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Actividad 11: Explicación y dudas sobre el sistema informático al personal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03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Gantt</a:t>
            </a:r>
            <a:r>
              <a:rPr lang="es-AR" b="1" dirty="0" smtClean="0"/>
              <a:t>:</a:t>
            </a:r>
            <a:endParaRPr lang="en-US" b="1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2" y="1672046"/>
            <a:ext cx="11988800" cy="3082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24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Perth</a:t>
            </a:r>
            <a:r>
              <a:rPr lang="es-AR" dirty="0" smtClean="0"/>
              <a:t>: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9" y="1750421"/>
            <a:ext cx="11935805" cy="2664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2594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3033" y="583474"/>
            <a:ext cx="8596668" cy="1320800"/>
          </a:xfrm>
        </p:spPr>
        <p:txBody>
          <a:bodyPr/>
          <a:lstStyle/>
          <a:p>
            <a:r>
              <a:rPr lang="es-ES" dirty="0" smtClean="0"/>
              <a:t>Cuestionario de las entrevistas: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675744" y="1461978"/>
            <a:ext cx="4185623" cy="576262"/>
          </a:xfrm>
        </p:spPr>
        <p:txBody>
          <a:bodyPr/>
          <a:lstStyle/>
          <a:p>
            <a:r>
              <a:rPr lang="es-A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Gerente</a:t>
            </a:r>
            <a:r>
              <a:rPr lang="es-AR" dirty="0" smtClean="0"/>
              <a:t>: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328424" y="2179657"/>
            <a:ext cx="8379478" cy="4422316"/>
          </a:xfrm>
        </p:spPr>
        <p:txBody>
          <a:bodyPr>
            <a:normAutofit/>
          </a:bodyPr>
          <a:lstStyle/>
          <a:p>
            <a:pPr fontAlgn="base"/>
            <a:r>
              <a:rPr lang="es-ES" sz="1700" dirty="0"/>
              <a:t>¿Qué problema busca atender?</a:t>
            </a:r>
          </a:p>
          <a:p>
            <a:pPr fontAlgn="base"/>
            <a:r>
              <a:rPr lang="es-ES" sz="1700" dirty="0"/>
              <a:t>¿Por qué decidió realizar este proyecto?</a:t>
            </a:r>
          </a:p>
          <a:p>
            <a:pPr fontAlgn="base"/>
            <a:r>
              <a:rPr lang="es-ES" sz="1700" dirty="0"/>
              <a:t>¿Cuáles son las necesidades o demandas que busca resolver? </a:t>
            </a:r>
          </a:p>
          <a:p>
            <a:pPr fontAlgn="base"/>
            <a:r>
              <a:rPr lang="es-ES" sz="1700" dirty="0"/>
              <a:t>¿Cómo llegó a detectar el/los problema/s planteado/s?</a:t>
            </a:r>
          </a:p>
          <a:p>
            <a:pPr fontAlgn="base"/>
            <a:r>
              <a:rPr lang="es-ES" sz="1700" dirty="0"/>
              <a:t>¿Qué visión tiene sobre este proyecto a futuro?</a:t>
            </a:r>
          </a:p>
          <a:p>
            <a:pPr fontAlgn="base"/>
            <a:r>
              <a:rPr lang="es-ES" sz="1700" dirty="0"/>
              <a:t>¿Quienes y cuántas son las personas destinadas directamente a utilizar el sistema, describiendo sexo, edad y cargos?</a:t>
            </a:r>
          </a:p>
          <a:p>
            <a:pPr fontAlgn="base"/>
            <a:r>
              <a:rPr lang="es-ES" sz="1700" dirty="0"/>
              <a:t>¿Qué objetivos específicos y/o metas desea(efectos)? (alcanzar o consolidar objetivo general)</a:t>
            </a:r>
          </a:p>
          <a:p>
            <a:pPr fontAlgn="base"/>
            <a:r>
              <a:rPr lang="es-ES" sz="1700" dirty="0"/>
              <a:t>¿Cuál es la finalidad del proyecto(impacto)?</a:t>
            </a:r>
          </a:p>
          <a:p>
            <a:pPr fontAlgn="base"/>
            <a:r>
              <a:rPr lang="es-ES" sz="1700" dirty="0"/>
              <a:t>¿Qué medios desea utilizar para llevar a cabo el proyecto?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1559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3033" y="583474"/>
            <a:ext cx="8596668" cy="1320800"/>
          </a:xfrm>
        </p:spPr>
        <p:txBody>
          <a:bodyPr/>
          <a:lstStyle/>
          <a:p>
            <a:r>
              <a:rPr lang="es-ES" dirty="0" smtClean="0"/>
              <a:t>Cuestionario de las entrevistas: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>
          <a:xfrm>
            <a:off x="675749" y="1380480"/>
            <a:ext cx="4185618" cy="576262"/>
          </a:xfrm>
        </p:spPr>
        <p:txBody>
          <a:bodyPr/>
          <a:lstStyle/>
          <a:p>
            <a:r>
              <a:rPr lang="es-A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Empleados</a:t>
            </a:r>
            <a:r>
              <a:rPr lang="es-AR" dirty="0" smtClean="0"/>
              <a:t>:</a:t>
            </a:r>
            <a:endParaRPr lang="en-US" dirty="0"/>
          </a:p>
        </p:txBody>
      </p:sp>
      <p:sp>
        <p:nvSpPr>
          <p:cNvPr id="8" name="Marcador de contenido 7"/>
          <p:cNvSpPr>
            <a:spLocks noGrp="1"/>
          </p:cNvSpPr>
          <p:nvPr>
            <p:ph sz="quarter" idx="4"/>
          </p:nvPr>
        </p:nvSpPr>
        <p:spPr>
          <a:xfrm>
            <a:off x="675750" y="2292046"/>
            <a:ext cx="6808262" cy="3880379"/>
          </a:xfrm>
        </p:spPr>
        <p:txBody>
          <a:bodyPr>
            <a:normAutofit fontScale="92500"/>
          </a:bodyPr>
          <a:lstStyle/>
          <a:p>
            <a:pPr fontAlgn="base"/>
            <a:r>
              <a:rPr lang="es-ES" dirty="0"/>
              <a:t>¿Tuvo o hace tareas u horas extras por consecuencia de la facilidad en conllevar el almacenamiento de datos, registros de los clientes y los servicios de las mismas en papel, además de la posibilidad de una mala organización en el establecimiento? </a:t>
            </a:r>
          </a:p>
          <a:p>
            <a:pPr fontAlgn="base"/>
            <a:r>
              <a:rPr lang="es-ES" dirty="0"/>
              <a:t>¿Qué espera sobre el proyecto que se va a realizar?</a:t>
            </a:r>
          </a:p>
          <a:p>
            <a:pPr fontAlgn="base"/>
            <a:r>
              <a:rPr lang="es-ES" dirty="0"/>
              <a:t>¿Está conforme con los métodos que utilizan para conllevar la identificación y servicio hacia el público que ingresa?¿Por qué?</a:t>
            </a:r>
          </a:p>
          <a:p>
            <a:pPr fontAlgn="base"/>
            <a:r>
              <a:rPr lang="es-ES" dirty="0"/>
              <a:t>¿Está conforme con los métodos que utilizan para el registro de las ganancias de un solo día o  el mes?¿Por qué?</a:t>
            </a:r>
          </a:p>
          <a:p>
            <a:pPr fontAlgn="base"/>
            <a:r>
              <a:rPr lang="es-ES" dirty="0"/>
              <a:t>¿Qué ideas o estrategia podría aportar a este proyecto?</a:t>
            </a:r>
          </a:p>
          <a:p>
            <a:pPr fontAlgn="base"/>
            <a:r>
              <a:rPr lang="es-ES" dirty="0"/>
              <a:t>¿Qué visión tiene sobre este proyecto a futuro?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3033" y="583474"/>
            <a:ext cx="8596668" cy="1320800"/>
          </a:xfrm>
        </p:spPr>
        <p:txBody>
          <a:bodyPr/>
          <a:lstStyle/>
          <a:p>
            <a:r>
              <a:rPr lang="es-ES" dirty="0" smtClean="0"/>
              <a:t>Cuestionario de las entrevistas:</a:t>
            </a:r>
            <a:endParaRPr lang="en-US" dirty="0"/>
          </a:p>
        </p:txBody>
      </p:sp>
      <p:sp>
        <p:nvSpPr>
          <p:cNvPr id="10" name="Marcador de contenido 5"/>
          <p:cNvSpPr txBox="1">
            <a:spLocks/>
          </p:cNvSpPr>
          <p:nvPr/>
        </p:nvSpPr>
        <p:spPr>
          <a:xfrm>
            <a:off x="563032" y="2179657"/>
            <a:ext cx="7230469" cy="3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Para usted ¿Cómo brinda el servicio y atención al público los empleados del cine?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¿Qué medios le gustaría utilizar para comprar los boletos para ver las funciones?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Cuando compra uno o varios boletos ¿Le resulta factible el método que utiliza el cine o es tedioso?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¿Qué es lo que más valoras del cine, es decir, el servicio o atención?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¿Qué recomienda para mejorar el servicio y atención hacia el público?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¿Recomendaría a sus amigos y familiares venir a este sitio? 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s-E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¿Hay algo que no haya comentado que quieras comentar?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63033" y="1717992"/>
            <a:ext cx="2338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Clientes</a:t>
            </a:r>
            <a:r>
              <a:rPr kumimoji="0" lang="es-A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28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 presupuesto continuo (rolling budget) | Finanza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370449" y="2307492"/>
            <a:ext cx="11451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Identificar el Presupuesto Total del Proyecto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67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50758" y="1581574"/>
            <a:ext cx="7766936" cy="1646302"/>
          </a:xfrm>
        </p:spPr>
        <p:txBody>
          <a:bodyPr/>
          <a:lstStyle/>
          <a:p>
            <a:r>
              <a:rPr lang="es-AR" dirty="0" smtClean="0"/>
              <a:t>Nombre del Proyecto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50758" y="3502193"/>
            <a:ext cx="7766936" cy="1096899"/>
          </a:xfrm>
        </p:spPr>
        <p:txBody>
          <a:bodyPr/>
          <a:lstStyle/>
          <a:p>
            <a:r>
              <a:rPr lang="es-AR" sz="3200" dirty="0" smtClean="0"/>
              <a:t>“Sistema de Gestión Informático de Cine”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68569"/>
              </p:ext>
            </p:extLst>
          </p:nvPr>
        </p:nvGraphicFramePr>
        <p:xfrm>
          <a:off x="126608" y="217266"/>
          <a:ext cx="11915336" cy="6493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834">
                  <a:extLst>
                    <a:ext uri="{9D8B030D-6E8A-4147-A177-3AD203B41FA5}">
                      <a16:colId xmlns:a16="http://schemas.microsoft.com/office/drawing/2014/main" val="3817654507"/>
                    </a:ext>
                  </a:extLst>
                </a:gridCol>
                <a:gridCol w="2978834">
                  <a:extLst>
                    <a:ext uri="{9D8B030D-6E8A-4147-A177-3AD203B41FA5}">
                      <a16:colId xmlns:a16="http://schemas.microsoft.com/office/drawing/2014/main" val="66968009"/>
                    </a:ext>
                  </a:extLst>
                </a:gridCol>
                <a:gridCol w="2978834">
                  <a:extLst>
                    <a:ext uri="{9D8B030D-6E8A-4147-A177-3AD203B41FA5}">
                      <a16:colId xmlns:a16="http://schemas.microsoft.com/office/drawing/2014/main" val="3857822637"/>
                    </a:ext>
                  </a:extLst>
                </a:gridCol>
                <a:gridCol w="2978834">
                  <a:extLst>
                    <a:ext uri="{9D8B030D-6E8A-4147-A177-3AD203B41FA5}">
                      <a16:colId xmlns:a16="http://schemas.microsoft.com/office/drawing/2014/main" val="2987954360"/>
                    </a:ext>
                  </a:extLst>
                </a:gridCol>
              </a:tblGrid>
              <a:tr h="3110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Rubro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Gasto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Cantidad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89278"/>
                  </a:ext>
                </a:extLst>
              </a:tr>
              <a:tr h="777631">
                <a:tc>
                  <a:txBody>
                    <a:bodyPr/>
                    <a:lstStyle/>
                    <a:p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Sistema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aseline="0" dirty="0" smtClean="0"/>
                        <a:t>Página Web.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$34.000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653957"/>
                  </a:ext>
                </a:extLst>
              </a:tr>
              <a:tr h="3110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Aplicación Móvil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$30.000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031074"/>
                  </a:ext>
                </a:extLst>
              </a:tr>
              <a:tr h="311052">
                <a:tc>
                  <a:txBody>
                    <a:bodyPr/>
                    <a:lstStyle/>
                    <a:p>
                      <a:r>
                        <a:rPr lang="es-AR" b="1" dirty="0" smtClean="0"/>
                        <a:t>Subtotal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 smtClean="0"/>
                        <a:t>$64.000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93237"/>
                  </a:ext>
                </a:extLst>
              </a:tr>
              <a:tr h="311052">
                <a:tc>
                  <a:txBody>
                    <a:bodyPr/>
                    <a:lstStyle/>
                    <a:p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Equipos Informáticos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Router(WIFI)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$3.500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743897"/>
                  </a:ext>
                </a:extLst>
              </a:tr>
              <a:tr h="544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Impresora (depósito</a:t>
                      </a:r>
                      <a:r>
                        <a:rPr lang="es-AR" baseline="0" dirty="0" smtClean="0"/>
                        <a:t> de datos en físico)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$10.556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38208"/>
                  </a:ext>
                </a:extLst>
              </a:tr>
              <a:tr h="311052">
                <a:tc>
                  <a:txBody>
                    <a:bodyPr/>
                    <a:lstStyle/>
                    <a:p>
                      <a:r>
                        <a:rPr lang="es-AR" b="1" dirty="0" smtClean="0"/>
                        <a:t>Subtotal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 smtClean="0"/>
                        <a:t>$14.056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52955"/>
                  </a:ext>
                </a:extLst>
              </a:tr>
              <a:tr h="311052">
                <a:tc>
                  <a:txBody>
                    <a:bodyPr/>
                    <a:lstStyle/>
                    <a:p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Adicionales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Diseñador Gráfico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$25.000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65916"/>
                  </a:ext>
                </a:extLst>
              </a:tr>
              <a:tr h="3110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Luz(red eléctrica)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$5.000 (x mes)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7788"/>
                  </a:ext>
                </a:extLst>
              </a:tr>
              <a:tr h="3110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Tinta</a:t>
                      </a:r>
                      <a:r>
                        <a:rPr lang="es-AR" baseline="0" dirty="0" smtClean="0"/>
                        <a:t> de Impresora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$1.600 (x mes)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22162"/>
                  </a:ext>
                </a:extLst>
              </a:tr>
              <a:tr h="5443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Licencia</a:t>
                      </a:r>
                      <a:r>
                        <a:rPr lang="es-AR" baseline="0" dirty="0" smtClean="0"/>
                        <a:t> para utilizar sistemas informáticos.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$5.000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164324"/>
                  </a:ext>
                </a:extLst>
              </a:tr>
              <a:tr h="3110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Internet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$1.500 (x mes)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14126"/>
                  </a:ext>
                </a:extLst>
              </a:tr>
              <a:tr h="77763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Licencia para</a:t>
                      </a:r>
                      <a:r>
                        <a:rPr lang="es-AR" baseline="0" dirty="0" smtClean="0"/>
                        <a:t> </a:t>
                      </a:r>
                      <a:r>
                        <a:rPr lang="es-AR" dirty="0" smtClean="0"/>
                        <a:t>tarjetas</a:t>
                      </a:r>
                      <a:r>
                        <a:rPr lang="es-AR" baseline="0" dirty="0" smtClean="0"/>
                        <a:t> de crédito o débito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$6.000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736841"/>
                  </a:ext>
                </a:extLst>
              </a:tr>
              <a:tr h="311052">
                <a:tc>
                  <a:txBody>
                    <a:bodyPr/>
                    <a:lstStyle/>
                    <a:p>
                      <a:r>
                        <a:rPr lang="es-AR" b="1" dirty="0" smtClean="0"/>
                        <a:t>Subtotal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 smtClean="0"/>
                        <a:t>$44.100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16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9161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009292" y="2504048"/>
            <a:ext cx="4853354" cy="1323439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sz="8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Ejecución</a:t>
            </a:r>
            <a:endParaRPr lang="en-US" sz="8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269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1078" y="267286"/>
            <a:ext cx="8922311" cy="928190"/>
          </a:xfrm>
        </p:spPr>
        <p:txBody>
          <a:bodyPr/>
          <a:lstStyle/>
          <a:p>
            <a:r>
              <a:rPr lang="es-AR" dirty="0" smtClean="0"/>
              <a:t>Requerimientos Funcionales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451078" y="1195476"/>
            <a:ext cx="628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/>
              <a:t>Sistema de Página Web y App</a:t>
            </a:r>
            <a:endParaRPr lang="en-US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51078" y="1940281"/>
            <a:ext cx="10970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s-ES" b="1" dirty="0"/>
              <a:t>Registro de clientes </a:t>
            </a:r>
            <a:r>
              <a:rPr lang="es-ES" dirty="0"/>
              <a:t>con nombre, apellido, dirección, número de teléfono y DNI, además de otorgar una contraseña (REGISTER).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s-ES" b="1" dirty="0"/>
              <a:t>LOGIN de clientes</a:t>
            </a:r>
            <a:r>
              <a:rPr lang="es-ES" dirty="0"/>
              <a:t> con credenciales de usuario (DNI y contraseña</a:t>
            </a:r>
            <a:r>
              <a:rPr lang="es-ES" dirty="0" smtClean="0"/>
              <a:t>).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0" y="3239084"/>
            <a:ext cx="8343239" cy="3361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8434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1078" y="267286"/>
            <a:ext cx="8922311" cy="928190"/>
          </a:xfrm>
        </p:spPr>
        <p:txBody>
          <a:bodyPr/>
          <a:lstStyle/>
          <a:p>
            <a:r>
              <a:rPr lang="es-AR" dirty="0" smtClean="0"/>
              <a:t>Requerimientos Funcionales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451078" y="1195476"/>
            <a:ext cx="620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Sistema de Página Web y App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51078" y="1940281"/>
            <a:ext cx="1097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s-ES" dirty="0"/>
              <a:t>Apartado de “Inicio” donde está la </a:t>
            </a:r>
            <a:r>
              <a:rPr lang="es-ES" b="1" dirty="0"/>
              <a:t>cartelera y los horarios</a:t>
            </a:r>
            <a:r>
              <a:rPr lang="es-ES" dirty="0"/>
              <a:t> de las próximas funciones.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/>
              <a:t>Comprobar </a:t>
            </a:r>
            <a:r>
              <a:rPr lang="es-ES" b="1" dirty="0"/>
              <a:t>disponibilidad</a:t>
            </a:r>
            <a:r>
              <a:rPr lang="es-ES" dirty="0"/>
              <a:t> de entradas.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074" name="Picture 2" descr="https://abanilla.es/wp-content/uploads/2014/07/cine_we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b="8287"/>
          <a:stretch/>
        </p:blipFill>
        <p:spPr bwMode="auto">
          <a:xfrm>
            <a:off x="1789676" y="3237976"/>
            <a:ext cx="2625412" cy="267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tatic.abc.es/media/play/2018/02/13/repelis-ver-online-kSEB--620x349@abc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/>
          <a:stretch/>
        </p:blipFill>
        <p:spPr bwMode="auto">
          <a:xfrm>
            <a:off x="5093335" y="3067959"/>
            <a:ext cx="5905500" cy="30128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52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1078" y="267286"/>
            <a:ext cx="8922311" cy="928190"/>
          </a:xfrm>
        </p:spPr>
        <p:txBody>
          <a:bodyPr/>
          <a:lstStyle/>
          <a:p>
            <a:r>
              <a:rPr lang="es-AR" dirty="0" smtClean="0"/>
              <a:t>Requerimientos Funcionales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451078" y="1195476"/>
            <a:ext cx="628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Sistema de Página Web y App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51078" y="1954348"/>
            <a:ext cx="1097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s-ES" b="1" dirty="0"/>
              <a:t>Reserva de la entrada o entradas</a:t>
            </a:r>
            <a:r>
              <a:rPr lang="es-ES" dirty="0"/>
              <a:t> que desea obtener la persona.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b="1" dirty="0"/>
              <a:t>compra de la entrada o entradas</a:t>
            </a:r>
            <a:r>
              <a:rPr lang="es-ES" dirty="0"/>
              <a:t> que desea obtener la persona.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098" name="Picture 2" descr="https://i.ytimg.com/vi/_pkVcDQlbVk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5" b="34057"/>
          <a:stretch/>
        </p:blipFill>
        <p:spPr bwMode="auto">
          <a:xfrm>
            <a:off x="2419381" y="2804415"/>
            <a:ext cx="7033847" cy="1969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933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1078" y="267286"/>
            <a:ext cx="8922311" cy="928190"/>
          </a:xfrm>
        </p:spPr>
        <p:txBody>
          <a:bodyPr/>
          <a:lstStyle/>
          <a:p>
            <a:r>
              <a:rPr lang="es-AR" dirty="0" smtClean="0"/>
              <a:t>Requerimientos Funcionales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451078" y="1195476"/>
            <a:ext cx="624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Sistema de Página Web y App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51078" y="1940281"/>
            <a:ext cx="10970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buFont typeface="Courier New" panose="02070309020205020404" pitchFamily="49" charset="0"/>
              <a:buChar char="o"/>
            </a:pPr>
            <a:r>
              <a:rPr lang="en-US" dirty="0"/>
              <a:t>Elegir </a:t>
            </a:r>
            <a:r>
              <a:rPr lang="en-US" b="1" dirty="0"/>
              <a:t>forma de pago</a:t>
            </a:r>
            <a:r>
              <a:rPr lang="en-US" dirty="0"/>
              <a:t> (tarjeta de </a:t>
            </a:r>
            <a:r>
              <a:rPr lang="en-US" dirty="0" smtClean="0"/>
              <a:t>crédito o débito) </a:t>
            </a:r>
            <a:r>
              <a:rPr lang="en-US" dirty="0"/>
              <a:t>luego de seleccionar para comprar el o los boletos</a:t>
            </a:r>
            <a:r>
              <a:rPr lang="en-US" dirty="0" smtClean="0"/>
              <a:t>.</a:t>
            </a:r>
          </a:p>
          <a:p>
            <a:pPr marL="285750" lvl="0" indent="-285750" fontAlgn="base">
              <a:buFont typeface="Courier New" panose="02070309020205020404" pitchFamily="49" charset="0"/>
              <a:buChar char="o"/>
            </a:pPr>
            <a:r>
              <a:rPr lang="es-ES" dirty="0"/>
              <a:t>Se dará un </a:t>
            </a:r>
            <a:r>
              <a:rPr lang="es-ES" b="1" dirty="0"/>
              <a:t>comprobante</a:t>
            </a:r>
            <a:r>
              <a:rPr lang="es-ES" dirty="0"/>
              <a:t> para identificar a la persona que </a:t>
            </a:r>
            <a:r>
              <a:rPr lang="es-ES" dirty="0" smtClean="0"/>
              <a:t>compró la entrada por </a:t>
            </a:r>
            <a:r>
              <a:rPr lang="es-ES" dirty="0"/>
              <a:t>medio </a:t>
            </a:r>
            <a:r>
              <a:rPr lang="es-ES" dirty="0" smtClean="0"/>
              <a:t>SMS donde </a:t>
            </a:r>
            <a:r>
              <a:rPr lang="es-ES" dirty="0"/>
              <a:t>se encuentra </a:t>
            </a:r>
            <a:r>
              <a:rPr lang="es-ES" dirty="0" smtClean="0"/>
              <a:t>el código de factura</a:t>
            </a:r>
            <a:r>
              <a:rPr lang="es-ES" dirty="0"/>
              <a:t>.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12" y="3239083"/>
            <a:ext cx="2516652" cy="335553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35" y="3464069"/>
            <a:ext cx="4362723" cy="2905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623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1078" y="267286"/>
            <a:ext cx="8922311" cy="928190"/>
          </a:xfrm>
        </p:spPr>
        <p:txBody>
          <a:bodyPr/>
          <a:lstStyle/>
          <a:p>
            <a:r>
              <a:rPr lang="es-AR" dirty="0" smtClean="0"/>
              <a:t>Requerimientos Funcionales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451078" y="1195476"/>
            <a:ext cx="630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Sistema de Página Web y App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51078" y="1940281"/>
            <a:ext cx="10970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buFont typeface="Courier New" panose="02070309020205020404" pitchFamily="49" charset="0"/>
              <a:buChar char="o"/>
            </a:pPr>
            <a:r>
              <a:rPr lang="es-ES" dirty="0"/>
              <a:t>Geolocalización donde se encuentre la </a:t>
            </a:r>
            <a:r>
              <a:rPr lang="es-ES" b="1" dirty="0"/>
              <a:t>ubicación del cine</a:t>
            </a:r>
            <a:r>
              <a:rPr lang="es-ES" dirty="0"/>
              <a:t> (vinculado a mapas digitales) y un medio de “</a:t>
            </a:r>
            <a:r>
              <a:rPr lang="es-ES" b="1" dirty="0"/>
              <a:t>contacto</a:t>
            </a:r>
            <a:r>
              <a:rPr lang="es-ES" dirty="0"/>
              <a:t>” para</a:t>
            </a:r>
            <a:r>
              <a:rPr lang="es-ES" b="1" dirty="0"/>
              <a:t> </a:t>
            </a:r>
            <a:r>
              <a:rPr lang="es-ES" dirty="0"/>
              <a:t>comunicarse con el cine</a:t>
            </a:r>
            <a:r>
              <a:rPr lang="es-ES" dirty="0" smtClean="0"/>
              <a:t>.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s-ES" dirty="0"/>
              <a:t>La Página </a:t>
            </a:r>
            <a:r>
              <a:rPr lang="es-ES" dirty="0" smtClean="0"/>
              <a:t>tendrá </a:t>
            </a:r>
            <a:r>
              <a:rPr lang="es-ES" dirty="0"/>
              <a:t>la siguiente </a:t>
            </a:r>
            <a:r>
              <a:rPr lang="es-ES" b="1" dirty="0"/>
              <a:t>URL</a:t>
            </a:r>
            <a:r>
              <a:rPr lang="es-ES" dirty="0"/>
              <a:t>: http://www.cinemaxweb.com.ar</a:t>
            </a:r>
          </a:p>
          <a:p>
            <a:pPr marL="285750" lvl="0" indent="-285750" fontAlgn="base">
              <a:buFont typeface="Courier New" panose="02070309020205020404" pitchFamily="49" charset="0"/>
              <a:buChar char="o"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10774"/>
          <a:stretch/>
        </p:blipFill>
        <p:spPr>
          <a:xfrm>
            <a:off x="3318404" y="3239084"/>
            <a:ext cx="5303808" cy="326370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4917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1078" y="267286"/>
            <a:ext cx="10099691" cy="928190"/>
          </a:xfrm>
        </p:spPr>
        <p:txBody>
          <a:bodyPr/>
          <a:lstStyle/>
          <a:p>
            <a:r>
              <a:rPr lang="es-AR" dirty="0" smtClean="0"/>
              <a:t>Requerimientos No Funcionales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451078" y="1296617"/>
            <a:ext cx="644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Sistema de Página Web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51078" y="1940281"/>
            <a:ext cx="10970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buFont typeface="Courier New" panose="02070309020205020404" pitchFamily="49" charset="0"/>
              <a:buChar char="o"/>
            </a:pPr>
            <a:r>
              <a:rPr lang="es-ES" dirty="0"/>
              <a:t>Mejora la </a:t>
            </a:r>
            <a:r>
              <a:rPr lang="es-ES" b="1" dirty="0"/>
              <a:t>atención al cliente</a:t>
            </a:r>
            <a:r>
              <a:rPr lang="es-ES" dirty="0"/>
              <a:t> reduciendo el tiempo de espera al instante de ingresar a la sala</a:t>
            </a:r>
            <a:r>
              <a:rPr lang="es-ES" dirty="0" smtClean="0"/>
              <a:t>.</a:t>
            </a:r>
          </a:p>
          <a:p>
            <a:pPr marL="285750" lvl="0" indent="-285750" fontAlgn="base">
              <a:buFont typeface="Courier New" panose="02070309020205020404" pitchFamily="49" charset="0"/>
              <a:buChar char="o"/>
            </a:pPr>
            <a:r>
              <a:rPr lang="en-US" dirty="0"/>
              <a:t>Recibo o </a:t>
            </a:r>
            <a:r>
              <a:rPr lang="en-US" b="1" dirty="0"/>
              <a:t>comprobante de pago</a:t>
            </a:r>
            <a:r>
              <a:rPr lang="en-US" dirty="0"/>
              <a:t> con tarjeta de crédito o débito</a:t>
            </a:r>
            <a:r>
              <a:rPr lang="en-US" dirty="0" smtClean="0"/>
              <a:t>.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s-ES" b="1" dirty="0"/>
              <a:t>Interfaz amigable</a:t>
            </a:r>
            <a:r>
              <a:rPr lang="es-ES" dirty="0"/>
              <a:t> para el usuario.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s-ES" b="1" dirty="0"/>
              <a:t>Encriptación</a:t>
            </a:r>
            <a:r>
              <a:rPr lang="es-ES" dirty="0"/>
              <a:t> de datos.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/>
              <a:t>Acceso a la</a:t>
            </a:r>
            <a:r>
              <a:rPr lang="es-ES" b="1" dirty="0"/>
              <a:t> información</a:t>
            </a:r>
            <a:r>
              <a:rPr lang="es-ES" dirty="0"/>
              <a:t> del cine.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274" y="4565647"/>
            <a:ext cx="2781259" cy="211375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51078" y="4162414"/>
            <a:ext cx="10268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s-ES" dirty="0"/>
              <a:t>Mejora la </a:t>
            </a:r>
            <a:r>
              <a:rPr lang="es-ES" b="1" dirty="0"/>
              <a:t>atención al cliente</a:t>
            </a:r>
            <a:r>
              <a:rPr lang="es-ES" dirty="0"/>
              <a:t> reduciendo el tiempo de espera al instante de ingresar a la sala.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/>
              <a:t>Recibo o</a:t>
            </a:r>
            <a:r>
              <a:rPr lang="es-ES" b="1" dirty="0"/>
              <a:t> comprobante de pago</a:t>
            </a:r>
            <a:r>
              <a:rPr lang="es-ES" dirty="0"/>
              <a:t> con tarjeta de crédito o débito.</a:t>
            </a:r>
            <a:endParaRPr lang="es-ES" b="1" dirty="0" smtClean="0"/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s-ES" b="1" dirty="0" smtClean="0"/>
              <a:t>Optimizada</a:t>
            </a:r>
            <a:r>
              <a:rPr lang="es-ES" dirty="0" smtClean="0"/>
              <a:t> </a:t>
            </a:r>
            <a:r>
              <a:rPr lang="es-ES" dirty="0"/>
              <a:t>para todo tipo de teléfonos móviles táctiles.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b="1" dirty="0"/>
              <a:t>Interfaz de usuario</a:t>
            </a:r>
            <a:r>
              <a:rPr lang="es-ES" dirty="0"/>
              <a:t> amigable y </a:t>
            </a:r>
            <a:r>
              <a:rPr lang="es-ES" dirty="0" smtClean="0"/>
              <a:t>sencilla.</a:t>
            </a:r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451078" y="3521417"/>
            <a:ext cx="402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/>
              <a:t>Sistema de App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6691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4910" y="674208"/>
            <a:ext cx="8880108" cy="1646302"/>
          </a:xfrm>
        </p:spPr>
        <p:txBody>
          <a:bodyPr/>
          <a:lstStyle/>
          <a:p>
            <a:r>
              <a:rPr lang="es-A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Entidad-Relación ER</a:t>
            </a:r>
            <a:r>
              <a:rPr lang="es-AR" dirty="0" smtClean="0"/>
              <a:t>: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06" y="2725007"/>
            <a:ext cx="7849695" cy="3315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4713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4572" y="689316"/>
            <a:ext cx="8739431" cy="1082553"/>
          </a:xfrm>
        </p:spPr>
        <p:txBody>
          <a:bodyPr/>
          <a:lstStyle/>
          <a:p>
            <a:r>
              <a:rPr lang="es-A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Caso de Uso</a:t>
            </a:r>
            <a:r>
              <a:rPr lang="es-AR" dirty="0" smtClean="0"/>
              <a:t>: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73" y="2063786"/>
            <a:ext cx="8278380" cy="401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9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811" y="609600"/>
            <a:ext cx="6131429" cy="867508"/>
          </a:xfrm>
        </p:spPr>
        <p:txBody>
          <a:bodyPr>
            <a:normAutofit fontScale="90000"/>
          </a:bodyPr>
          <a:lstStyle/>
          <a:p>
            <a:r>
              <a:rPr lang="es-AR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¿Qué sucede? (Introducción)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9149" y="1703754"/>
            <a:ext cx="11690251" cy="2486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Los </a:t>
            </a:r>
            <a:r>
              <a:rPr lang="es-E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empleados del cine </a:t>
            </a:r>
            <a:r>
              <a:rPr lang="es-E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están </a:t>
            </a:r>
            <a:r>
              <a:rPr lang="es-E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teniendo </a:t>
            </a:r>
            <a:r>
              <a:rPr lang="es-ES" sz="2400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dificultad para llevar el orden y registro</a:t>
            </a:r>
            <a:r>
              <a:rPr lang="es-E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(gestión) de los pagos, </a:t>
            </a:r>
            <a:r>
              <a:rPr lang="es-E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cobros y </a:t>
            </a:r>
            <a:r>
              <a:rPr lang="es-E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disposición al </a:t>
            </a:r>
            <a:r>
              <a:rPr lang="es-E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público. </a:t>
            </a:r>
            <a:r>
              <a:rPr lang="es-E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Esto genera malos entendidos en las facturas,  desorganización de registro e ingreso de clientes, hasta llegar a mala </a:t>
            </a:r>
            <a:r>
              <a:rPr lang="es-E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atención al público.</a:t>
            </a:r>
          </a:p>
          <a:p>
            <a:pPr marL="0" indent="0">
              <a:buNone/>
            </a:pP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 descr="https://elceo.com/wp-content/uploads/2020/08/cin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343" y="4190609"/>
            <a:ext cx="3828363" cy="22970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10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1182" y="858128"/>
            <a:ext cx="8612821" cy="998147"/>
          </a:xfrm>
        </p:spPr>
        <p:txBody>
          <a:bodyPr/>
          <a:lstStyle/>
          <a:p>
            <a:r>
              <a:rPr lang="es-A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Diccionario de Datos DFD</a:t>
            </a:r>
            <a:r>
              <a:rPr lang="es-AR" dirty="0" smtClean="0"/>
              <a:t>: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4" y="2125278"/>
            <a:ext cx="10393225" cy="4201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2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91141" y="294381"/>
            <a:ext cx="7766936" cy="1646302"/>
          </a:xfrm>
        </p:spPr>
        <p:txBody>
          <a:bodyPr/>
          <a:lstStyle/>
          <a:p>
            <a:r>
              <a:rPr lang="es-AR" dirty="0" smtClean="0"/>
              <a:t>Para Finalizar: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9994" y="2320506"/>
            <a:ext cx="8331468" cy="1534041"/>
          </a:xfrm>
        </p:spPr>
        <p:txBody>
          <a:bodyPr>
            <a:normAutofit/>
          </a:bodyPr>
          <a:lstStyle/>
          <a:p>
            <a:r>
              <a:rPr lang="es-AR" sz="2800" dirty="0" smtClean="0"/>
              <a:t>Se harán explicaciones y se extraerán dudas sobre el sistema informático al personal que lo utilizará y gestionará. </a:t>
            </a:r>
            <a:endParaRPr lang="en-US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44" y="3995225"/>
            <a:ext cx="3936441" cy="2328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40975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8961" y="2874499"/>
            <a:ext cx="6682154" cy="769034"/>
          </a:xfrm>
        </p:spPr>
        <p:txBody>
          <a:bodyPr>
            <a:noAutofit/>
          </a:bodyPr>
          <a:lstStyle/>
          <a:p>
            <a:r>
              <a:rPr lang="es-AR" sz="6000" dirty="0" smtClean="0"/>
              <a:t>FIN del Proyecto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1277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 txBox="1">
            <a:spLocks noGrp="1"/>
          </p:cNvSpPr>
          <p:nvPr>
            <p:ph type="subTitle" idx="1"/>
          </p:nvPr>
        </p:nvSpPr>
        <p:spPr>
          <a:xfrm>
            <a:off x="211014" y="773455"/>
            <a:ext cx="1129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Como primer paso </a:t>
            </a:r>
            <a:r>
              <a:rPr lang="es-E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el gerente </a:t>
            </a:r>
            <a:r>
              <a:rPr lang="es-E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desea </a:t>
            </a:r>
            <a:r>
              <a:rPr lang="es-E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contactar</a:t>
            </a:r>
            <a:r>
              <a:rPr lang="es-ES" sz="2400" b="1" u="sng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s-ES" sz="2400" b="1" u="sng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 un </a:t>
            </a:r>
            <a:r>
              <a:rPr lang="es-ES" sz="2400" b="1" u="sng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Técnico </a:t>
            </a:r>
            <a:r>
              <a:rPr lang="es-ES" sz="2400" b="1" u="sng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en </a:t>
            </a:r>
            <a:r>
              <a:rPr lang="es-ES" sz="2400" b="1" u="sng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Desarrollo </a:t>
            </a:r>
            <a:r>
              <a:rPr lang="es-ES" sz="2400" b="1" u="sng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 </a:t>
            </a:r>
            <a:r>
              <a:rPr lang="es-ES" sz="2400" b="1" u="sng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</a:t>
            </a:r>
            <a:r>
              <a:rPr lang="es-E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s-E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que realice el programa </a:t>
            </a:r>
            <a:r>
              <a:rPr lang="es-E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automatizado</a:t>
            </a:r>
            <a:r>
              <a:rPr lang="es-E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</a:t>
            </a:r>
            <a:endParaRPr lang="en-US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409" y="1802675"/>
            <a:ext cx="5891565" cy="3927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994054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50529" y="2832296"/>
            <a:ext cx="3472634" cy="79717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s-AR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DIAGNÓSTICO</a:t>
            </a:r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755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4948" y="732488"/>
            <a:ext cx="9170125" cy="1646302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¿Cómo se busca solucionar este problema?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569" y="2627987"/>
            <a:ext cx="7766936" cy="1096899"/>
          </a:xfrm>
        </p:spPr>
        <p:txBody>
          <a:bodyPr>
            <a:normAutofit/>
          </a:bodyPr>
          <a:lstStyle/>
          <a:p>
            <a:r>
              <a:rPr lang="es-ES" dirty="0" smtClean="0"/>
              <a:t>El </a:t>
            </a:r>
            <a:r>
              <a:rPr lang="es-ES" dirty="0"/>
              <a:t>gerente del cine busca </a:t>
            </a:r>
            <a:r>
              <a:rPr lang="es-ES" b="1" u="sng" dirty="0" smtClean="0"/>
              <a:t>automatizar </a:t>
            </a:r>
            <a:r>
              <a:rPr lang="es-ES" b="1" u="sng" dirty="0"/>
              <a:t>todos estos hechos y tareas en un sistema</a:t>
            </a:r>
            <a:r>
              <a:rPr lang="es-ES" dirty="0"/>
              <a:t> dentro de la única computadora que se tiene </a:t>
            </a:r>
            <a:r>
              <a:rPr lang="es-ES" dirty="0" smtClean="0"/>
              <a:t>disponible.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1" y="3598277"/>
            <a:ext cx="8430651" cy="24087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681071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81935" y="617091"/>
            <a:ext cx="7766936" cy="1646302"/>
          </a:xfrm>
        </p:spPr>
        <p:txBody>
          <a:bodyPr/>
          <a:lstStyle/>
          <a:p>
            <a:r>
              <a:rPr lang="es-AR" dirty="0" smtClean="0"/>
              <a:t>¿Qué vamos a hacer?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1217" y="2479772"/>
            <a:ext cx="9274003" cy="1096899"/>
          </a:xfrm>
        </p:spPr>
        <p:txBody>
          <a:bodyPr/>
          <a:lstStyle/>
          <a:p>
            <a:r>
              <a:rPr lang="es-ES" sz="2400" dirty="0"/>
              <a:t> </a:t>
            </a:r>
            <a:r>
              <a:rPr lang="es-ES" dirty="0"/>
              <a:t>Se tiene pensado llevar a cabo para un cine un sistema que va a </a:t>
            </a:r>
            <a:r>
              <a:rPr lang="es-ES" dirty="0" smtClean="0"/>
              <a:t>ejecutar/gestionar:</a:t>
            </a:r>
          </a:p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861300" y="3554065"/>
            <a:ext cx="329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/>
              <a:t>Ventas y posibles reservas de boletos</a:t>
            </a:r>
            <a:endParaRPr lang="en-US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4179158" y="3554065"/>
            <a:ext cx="1972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 </a:t>
            </a:r>
            <a:r>
              <a:rPr lang="es-ES" i="1" dirty="0"/>
              <a:t>Los horarios de las funciones</a:t>
            </a:r>
            <a:endParaRPr lang="en-US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086379" y="3554065"/>
            <a:ext cx="2891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/>
              <a:t>Registrar a las personas que ingresan a las salas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40" y="4200397"/>
            <a:ext cx="2588360" cy="22847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13" y="4511713"/>
            <a:ext cx="2449679" cy="1079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905" y="4511713"/>
            <a:ext cx="2351315" cy="156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655046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0445" y="967619"/>
            <a:ext cx="9366069" cy="1646302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Quienes son los responsables de este proyecto?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50313" y="3123371"/>
            <a:ext cx="7766936" cy="1096899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2800" dirty="0"/>
              <a:t>El técnico Superior en Desarrollo de </a:t>
            </a:r>
            <a:r>
              <a:rPr lang="es-ES" sz="2800" dirty="0" smtClean="0"/>
              <a:t>Software.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El </a:t>
            </a:r>
            <a:r>
              <a:rPr lang="en-US" sz="2800" dirty="0" smtClean="0"/>
              <a:t>Gerente </a:t>
            </a:r>
            <a:r>
              <a:rPr lang="en-US" sz="2800" dirty="0"/>
              <a:t>del </a:t>
            </a:r>
            <a:r>
              <a:rPr lang="en-US" sz="2800" dirty="0" smtClean="0"/>
              <a:t>cine.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dirty="0" smtClean="0"/>
              <a:t>Los Empleados.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Los </a:t>
            </a:r>
            <a:r>
              <a:rPr lang="en-US" sz="2800" dirty="0" smtClean="0"/>
              <a:t>clientes.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218820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75619" y="825721"/>
            <a:ext cx="8596668" cy="1320800"/>
          </a:xfrm>
        </p:spPr>
        <p:txBody>
          <a:bodyPr>
            <a:normAutofit/>
          </a:bodyPr>
          <a:lstStyle/>
          <a:p>
            <a:r>
              <a:rPr lang="es-AR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Finalización del Diagnóstico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40042" y="2146521"/>
            <a:ext cx="8596668" cy="3880773"/>
          </a:xfrm>
        </p:spPr>
        <p:txBody>
          <a:bodyPr>
            <a:normAutofit/>
          </a:bodyPr>
          <a:lstStyle/>
          <a:p>
            <a:r>
              <a:rPr lang="es-A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Comienza la realización del proyecto y posteriormente el “Sistema Informático del Cine Automatizado”.</a:t>
            </a:r>
          </a:p>
          <a:p>
            <a:r>
              <a:rPr lang="es-A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deben llevar a cabo una serie de pasos a seguir para finalizar con un “proyecto exitoso”.</a:t>
            </a:r>
          </a:p>
          <a:p>
            <a:r>
              <a:rPr lang="es-A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gerente desea que el TSDS realice un sistema tanto web como para móviles con el objetivo de un facilitar el acceso a los clientes.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42235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669</TotalTime>
  <Words>1348</Words>
  <Application>Microsoft Office PowerPoint</Application>
  <PresentationFormat>Panorámica</PresentationFormat>
  <Paragraphs>161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Courier New</vt:lpstr>
      <vt:lpstr>Trebuchet MS</vt:lpstr>
      <vt:lpstr>Wingdings</vt:lpstr>
      <vt:lpstr>Wingdings 3</vt:lpstr>
      <vt:lpstr>Faceta</vt:lpstr>
      <vt:lpstr>Prácticas Profesionalizantes</vt:lpstr>
      <vt:lpstr>Nombre del Proyecto</vt:lpstr>
      <vt:lpstr>¿Qué sucede? (Introducción)</vt:lpstr>
      <vt:lpstr>Presentación de PowerPoint</vt:lpstr>
      <vt:lpstr>DIAGNÓSTICO</vt:lpstr>
      <vt:lpstr>¿Cómo se busca solucionar este problema?</vt:lpstr>
      <vt:lpstr>¿Qué vamos a hacer?</vt:lpstr>
      <vt:lpstr>Quienes son los responsables de este proyecto?</vt:lpstr>
      <vt:lpstr>Finalización del Diagnóstico</vt:lpstr>
      <vt:lpstr>PLANIFICACIÓN</vt:lpstr>
      <vt:lpstr>Objetivos o Metas a alcanzar</vt:lpstr>
      <vt:lpstr>¿Qué solucionaría este proyecto?</vt:lpstr>
      <vt:lpstr>Actividades a seguir para la realización del proyecto</vt:lpstr>
      <vt:lpstr>Diagrama de Gantt:</vt:lpstr>
      <vt:lpstr>Diagrama de Perth:</vt:lpstr>
      <vt:lpstr>Cuestionario de las entrevistas:</vt:lpstr>
      <vt:lpstr>Cuestionario de las entrevistas:</vt:lpstr>
      <vt:lpstr>Cuestionario de las entrevistas:</vt:lpstr>
      <vt:lpstr>Presentación de PowerPoint</vt:lpstr>
      <vt:lpstr>Presentación de PowerPoint</vt:lpstr>
      <vt:lpstr>Presentación de PowerPoint</vt:lpstr>
      <vt:lpstr>Requerimientos Funcionales</vt:lpstr>
      <vt:lpstr>Requerimientos Funcionales</vt:lpstr>
      <vt:lpstr>Requerimientos Funcionales</vt:lpstr>
      <vt:lpstr>Requerimientos Funcionales</vt:lpstr>
      <vt:lpstr>Requerimientos Funcionales</vt:lpstr>
      <vt:lpstr>Requerimientos No Funcionales</vt:lpstr>
      <vt:lpstr>Diagrama Entidad-Relación ER:</vt:lpstr>
      <vt:lpstr>Diagrama de Caso de Uso:</vt:lpstr>
      <vt:lpstr>Diccionario de Datos DFD:</vt:lpstr>
      <vt:lpstr>Para Finalizar:</vt:lpstr>
      <vt:lpstr>FIN del Proyecto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Prácticas Profesionalizantes</dc:title>
  <dc:creator>USUARIO</dc:creator>
  <cp:lastModifiedBy>USUARIO</cp:lastModifiedBy>
  <cp:revision>36</cp:revision>
  <dcterms:created xsi:type="dcterms:W3CDTF">2021-10-25T10:39:40Z</dcterms:created>
  <dcterms:modified xsi:type="dcterms:W3CDTF">2021-10-30T14:00:25Z</dcterms:modified>
</cp:coreProperties>
</file>